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2" r:id="rId2"/>
    <p:sldId id="260" r:id="rId3"/>
    <p:sldId id="264" r:id="rId4"/>
    <p:sldId id="265" r:id="rId5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936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107393A-BAF1-B1BA-119D-7BD0C0C4D2B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D4C2604-8237-67C9-E92D-1BDA281809C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30C2454A-2E30-F525-5C41-6FE13D1A37C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1F2172F8-5566-E75B-B77F-7A01F7F0084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BDD3BFBD-DA8C-4C1D-AC06-E4001E6A303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4F24459-7C97-FECB-E5DD-5D865B73339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45A8F02-E0F8-E638-BCA2-4A034E1429A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CC03327-A968-7918-489E-52ADC64F0B6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A42CAA9B-E99B-AA92-4AB0-3A01D5E84B4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70260481-6D05-3356-B744-0D78F39BA8E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FF6D2257-EBA9-3BC9-AC21-A85BD31EEF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809A87C0-E9A7-4E0B-A85A-B8E5C9101D2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3D7B441-B977-929F-75AD-B5C3E05F3A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4F8A547A-4311-4908-BF64-9CEF7B11C4E5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7CFE24FE-CBEF-3534-29C4-4E9452332E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14EAADF-3BFE-7AF3-94DB-4FC3A8EAFF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2497AB3A-1383-C3CE-E92F-F638B0BB27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4C0EAEE1-7AFD-49ED-9319-690FE0C594F1}" type="slidenum">
              <a:rPr kumimoji="0" lang="en-US" altLang="ja-JP"/>
              <a:pPr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CA1CB1F2-713C-AD71-3855-6B24E4064E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409EABBB-490B-75E2-05B4-33053253F4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C7D14FB9-D802-950F-6FFD-238C8C8938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74DA388E-CF6E-40D2-B7C5-67FCAC35A108}" type="slidenum">
              <a:rPr kumimoji="0" lang="en-US" altLang="ja-JP" sz="1200"/>
              <a:pPr/>
              <a:t>3</a:t>
            </a:fld>
            <a:endParaRPr kumimoji="0" lang="en-US" altLang="ja-JP" sz="12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22297259-234D-FA1F-5C8B-067D1894DB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7BA54D09-9D54-43B8-2BDB-D7CFB65F73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F0F7C399-5B94-9605-247A-77C265B258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BA4DC197-6381-4E6E-ACD1-A954967D5515}" type="slidenum">
              <a:rPr kumimoji="0" lang="en-US" altLang="ja-JP" sz="1200"/>
              <a:pPr/>
              <a:t>4</a:t>
            </a:fld>
            <a:endParaRPr kumimoji="0" lang="en-US" altLang="ja-JP" sz="12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FE00CD5B-734E-9032-C569-5AA7A62A0E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F5BBDD91-D457-E8D3-CE6A-BEB06E3C1E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B7784FD-315E-20D1-259A-4E61D1A7A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CFFA9B9-D8DD-933F-0575-6B8EAD2BD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FA26198-D62B-C0F5-6919-6CE3AD825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E9389-E16C-45A3-BB8B-A3B94D49E9B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33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A9A03B8-A824-A437-36EC-3A50C9287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8A4E758-9F62-D780-49E1-DCF2FD437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F8384D1-8104-F5AF-2500-03AFB5FC5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B3920-1186-4E00-A893-36D9848E52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3180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ACD0A7B-BD01-EEF6-2E66-25836585E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B625167-E687-2C0D-A3C3-A34D7B78E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11086EF-FA25-E73D-1ABA-B88EBDB56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C4A7B-64D9-439E-BD15-2EC0997CF58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55126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13665C6-ECA6-6366-9BFF-092D17ACB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D116395-6D38-8779-E3FA-7C78F8EF0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85B602-3D0C-F49C-7A77-2BF9170A6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F17BA-04BF-4E02-8C66-EB08820B09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15896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88420FD-A273-43EF-6806-0340BC579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C30109C-B78C-2E87-F4F9-0659ACB0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0807867-57CA-F170-CBC4-35CA591F7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6C504-C71F-492B-BDD6-7D57995565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32455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D9FF968-61C9-5CCF-397E-1479518F5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1646090-E8A2-9589-DD9A-BB2325BB7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1DF8804-549D-25B8-FCFF-EA0284986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2F47D-084F-40CC-89D8-D2566026CA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0699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473D9740-276E-C130-618F-57BC4FFC3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BA1EA2D-193E-E57C-DBD6-8370D176E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4A758496-4B81-DD7E-EB9D-B230AEA4E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98C4D-0673-488D-ACEF-B4F743A06E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457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FEC9494-2DD2-B54F-B292-EB327CEE8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355532B-F2C0-53A2-F147-97D1C451F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4C99E36-000D-C4E3-E8F6-0268C6AEB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5F791-99D8-4EAE-8A40-58D43FF740D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44636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437F2B5-2371-2452-DF7D-05D468008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DB544FC7-31AB-5E3B-4EBD-3FF26522B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CD2B2672-CA52-831D-3DF5-0E4F7F4CE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D2978-1F07-4E07-9105-11E50D2354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17614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20DB090-FB7B-C3EA-9F7C-919D26E1A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E47C3E7-5726-823D-8590-751A0E875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54018B3-2F4B-9A1C-F737-49010DBBA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C1248-CEBE-4CE7-A002-EF293BF61BD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7474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C50942F-D893-E288-FA50-0D2965FBE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F1EF613-D3F9-92AE-3C73-5028C5124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7891EAA-F85C-C3F1-1550-35CAF2D1D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73798-469B-4973-BBB4-14C0B8F326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694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25431DF-1759-166F-43B9-CAF47FDDC17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D138FC3-0B3E-B4DB-852B-66FC552031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30400A3-2498-A2F2-293D-B0C928D239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55AB366-8982-8624-C9FE-14D60E98D6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3B2B8E6-6B34-1106-86B0-EF56C3E221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534C488-8C8B-4A76-A021-EBE43F9ED8B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6A11CC6-ACF0-4D68-57E9-49274AB84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750" y="1804988"/>
            <a:ext cx="11366500" cy="2286000"/>
          </a:xfrm>
        </p:spPr>
        <p:txBody>
          <a:bodyPr/>
          <a:lstStyle/>
          <a:p>
            <a:pPr eaLnBrk="1" hangingPunct="1"/>
            <a:r>
              <a:rPr lang="ja-JP" altLang="en-US" sz="4000" b="1">
                <a:latin typeface="Arial" panose="020B0604020202020204" pitchFamily="34" charset="0"/>
                <a:ea typeface="ＭＳ Ｐゴシック" panose="020B0600070205080204" pitchFamily="50" charset="-128"/>
              </a:rPr>
              <a:t>日本先天性心疾患インターベンション学会</a:t>
            </a:r>
            <a:br>
              <a:rPr lang="en-US" altLang="ja-JP" sz="4000" b="1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000" b="1"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200" b="1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200" b="1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1800" b="1" i="1">
                <a:ea typeface="ＭＳ Ｐゴシック" panose="020B0600070205080204" pitchFamily="50" charset="-128"/>
              </a:rPr>
            </a:br>
            <a:r>
              <a:rPr lang="ja-JP" altLang="en-US" sz="1800" b="1" i="1">
                <a:ea typeface="ＭＳ Ｐゴシック" panose="020B0600070205080204" pitchFamily="50" charset="-128"/>
              </a:rPr>
              <a:t>発表者名（全員の氏名を記載する）</a:t>
            </a:r>
            <a:endParaRPr lang="en-US" altLang="ja-JP" sz="1800" b="1" i="1">
              <a:ea typeface="ＭＳ Ｐゴシック" panose="020B0600070205080204" pitchFamily="50" charset="-128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975E718-9B0A-382D-05F5-14112247B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5588" y="4765675"/>
            <a:ext cx="9140825" cy="14605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 </a:t>
            </a:r>
            <a:r>
              <a:rPr lang="ja-JP" altLang="en-US" sz="2800" b="1"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演題発表に関連し、発表者および全ての共同発表者には過去</a:t>
            </a:r>
            <a:r>
              <a:rPr lang="en-US" altLang="ja-JP" sz="2800" b="1">
                <a:latin typeface="Arial" panose="020B0604020202020204" pitchFamily="34" charset="0"/>
                <a:ea typeface="ＭＳ Ｐゴシック" panose="020B0600070205080204" pitchFamily="50" charset="-128"/>
              </a:rPr>
              <a:t>3</a:t>
            </a:r>
            <a:r>
              <a:rPr lang="ja-JP" altLang="en-US" sz="2800" b="1">
                <a:latin typeface="Arial" panose="020B0604020202020204" pitchFamily="34" charset="0"/>
                <a:ea typeface="ＭＳ Ｐゴシック" panose="020B0600070205080204" pitchFamily="50" charset="-128"/>
              </a:rPr>
              <a:t>年間において、開示すべき</a:t>
            </a:r>
            <a:r>
              <a:rPr lang="en-US" altLang="ja-JP" sz="2800" b="1"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関係にある企業などはありません。</a:t>
            </a:r>
            <a:endParaRPr lang="en-US" altLang="ja-JP" sz="700" b="1" i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124" name="正方形/長方形 3">
            <a:extLst>
              <a:ext uri="{FF2B5EF4-FFF2-40B4-BE49-F238E27FC236}">
                <a16:creationId xmlns:a16="http://schemas.microsoft.com/office/drawing/2014/main" id="{C54F9810-A2EF-EF7F-C027-A87B24BE6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2375" y="420688"/>
            <a:ext cx="7207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0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　　サンプル（スライドないしポスター表示）　　　　</a:t>
            </a:r>
            <a:endParaRPr kumimoji="0" lang="en-US" altLang="ja-JP" sz="2000" b="1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0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：口頭ないしポスター発表に際し、申告すべきＣＯＩ状態がない場合</a:t>
            </a:r>
          </a:p>
        </p:txBody>
      </p:sp>
      <p:pic>
        <p:nvPicPr>
          <p:cNvPr id="5125" name="図 1">
            <a:extLst>
              <a:ext uri="{FF2B5EF4-FFF2-40B4-BE49-F238E27FC236}">
                <a16:creationId xmlns:a16="http://schemas.microsoft.com/office/drawing/2014/main" id="{6EC74616-DAB0-8687-0DD9-069334A597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614" y="2947988"/>
            <a:ext cx="1463675" cy="139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3AED0D7-AE61-54D2-7665-D2C9F9F4C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350" y="1303338"/>
            <a:ext cx="10401300" cy="1925637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ja-JP" altLang="en-US" sz="4000" b="1">
                <a:latin typeface="Arial" panose="020B0604020202020204" pitchFamily="34" charset="0"/>
                <a:ea typeface="ＭＳ Ｐゴシック" panose="020B0600070205080204" pitchFamily="50" charset="-128"/>
              </a:rPr>
              <a:t>日本先天性心疾患インターベンション学会</a:t>
            </a:r>
            <a:br>
              <a:rPr lang="en-US" altLang="ja-JP" sz="4000" b="1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000" b="1"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200" b="1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200" b="1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1800" b="1" i="1">
                <a:ea typeface="ＭＳ Ｐゴシック" panose="020B0600070205080204" pitchFamily="50" charset="-128"/>
              </a:rPr>
            </a:br>
            <a:r>
              <a:rPr lang="ja-JP" altLang="en-US" sz="1800" b="1" i="1">
                <a:ea typeface="ＭＳ Ｐゴシック" panose="020B0600070205080204" pitchFamily="50" charset="-128"/>
              </a:rPr>
              <a:t>発表者名（全員の氏名を記載する）</a:t>
            </a:r>
            <a:endParaRPr lang="en-US" altLang="ja-JP" sz="1800" b="1" i="1">
              <a:ea typeface="ＭＳ Ｐゴシック" panose="020B0600070205080204" pitchFamily="50" charset="-128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C94D592-95E3-9259-1D53-2D0C6F0B4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438" y="3300413"/>
            <a:ext cx="8780462" cy="35798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ja-JP" altLang="en-US" sz="2400" b="1">
                <a:latin typeface="Arial" panose="020B0604020202020204" pitchFamily="34" charset="0"/>
                <a:ea typeface="ＭＳ Ｐゴシック" panose="020B0600070205080204" pitchFamily="50" charset="-128"/>
              </a:rPr>
              <a:t>　演題発表に関連し、筆頭発表者○○（あるいは共同発表者○○）が開示すべき</a:t>
            </a:r>
            <a:r>
              <a:rPr lang="en-US" altLang="ja-JP" sz="2400" b="1"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400" b="1"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関係にある企業など（過去</a:t>
            </a:r>
            <a:r>
              <a:rPr lang="en-US" altLang="ja-JP" sz="2400" b="1">
                <a:latin typeface="Arial" panose="020B0604020202020204" pitchFamily="34" charset="0"/>
                <a:ea typeface="ＭＳ Ｐゴシック" panose="020B0600070205080204" pitchFamily="50" charset="-128"/>
              </a:rPr>
              <a:t>3</a:t>
            </a:r>
            <a:r>
              <a:rPr lang="ja-JP" altLang="en-US" sz="2400" b="1">
                <a:latin typeface="Arial" panose="020B0604020202020204" pitchFamily="34" charset="0"/>
                <a:ea typeface="ＭＳ Ｐゴシック" panose="020B0600070205080204" pitchFamily="50" charset="-128"/>
              </a:rPr>
              <a:t>年間）</a:t>
            </a:r>
            <a:endParaRPr lang="en-US" altLang="ja-JP" sz="24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800" b="1">
                <a:latin typeface="Arial" panose="020B0604020202020204" pitchFamily="34" charset="0"/>
                <a:ea typeface="ＭＳ Ｐゴシック" panose="020B0600070205080204" pitchFamily="50" charset="-128"/>
              </a:rPr>
              <a:t>　 </a:t>
            </a: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50" charset="-128"/>
              </a:rPr>
              <a:t>①顧問：　　　　　　　　　　　　　　　　 なし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　　 なし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　　なし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　　　　なし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　○○製薬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　　○○製薬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 　　　　　　　　　　 ○○製薬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　　 あり（○○製薬）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　　 なし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ja-JP" sz="2000" b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7172" name="正方形/長方形 3">
            <a:extLst>
              <a:ext uri="{FF2B5EF4-FFF2-40B4-BE49-F238E27FC236}">
                <a16:creationId xmlns:a16="http://schemas.microsoft.com/office/drawing/2014/main" id="{1116CE90-BCFC-B829-C7A7-D6AFE5E5C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313" y="84138"/>
            <a:ext cx="7191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0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　　　サンプル（スライドないしポスター表示）</a:t>
            </a:r>
            <a:endParaRPr kumimoji="0" lang="en-US" altLang="ja-JP" sz="2000" b="1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0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：口頭ないしポスター発表に際し、申告すべきＣＯＩ状態がある</a:t>
            </a:r>
            <a:r>
              <a:rPr kumimoji="0" lang="en-US" altLang="en-US" sz="20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場合</a:t>
            </a:r>
            <a:endParaRPr kumimoji="0" lang="ja-JP" altLang="en-US" sz="2000" b="1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173" name="正方形/長方形 4">
            <a:extLst>
              <a:ext uri="{FF2B5EF4-FFF2-40B4-BE49-F238E27FC236}">
                <a16:creationId xmlns:a16="http://schemas.microsoft.com/office/drawing/2014/main" id="{E725DD10-619E-F40C-EB1E-E0280F7F5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016000"/>
            <a:ext cx="8640763" cy="559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sp>
        <p:nvSpPr>
          <p:cNvPr id="7174" name="円形吹き出し 6">
            <a:extLst>
              <a:ext uri="{FF2B5EF4-FFF2-40B4-BE49-F238E27FC236}">
                <a16:creationId xmlns:a16="http://schemas.microsoft.com/office/drawing/2014/main" id="{713D3FCF-793A-EDDA-C312-8149B6440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9950" y="4221163"/>
            <a:ext cx="2695575" cy="1333500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>
                <a:latin typeface="Times New Roman" panose="02020603050405020304" pitchFamily="18" charset="0"/>
              </a:rPr>
              <a:t>「あり」の場合は、過去</a:t>
            </a:r>
            <a:r>
              <a:rPr kumimoji="0" lang="en-US" altLang="ja-JP" sz="1400">
                <a:latin typeface="Times New Roman" panose="02020603050405020304" pitchFamily="18" charset="0"/>
              </a:rPr>
              <a:t>3</a:t>
            </a:r>
            <a:r>
              <a:rPr kumimoji="0" lang="ja-JP" altLang="en-US" sz="1400">
                <a:latin typeface="Times New Roman" panose="02020603050405020304" pitchFamily="18" charset="0"/>
              </a:rPr>
              <a:t>年間分を一括して、企業名・団体名を記入。金額の記載は不要。</a:t>
            </a:r>
          </a:p>
        </p:txBody>
      </p:sp>
      <p:pic>
        <p:nvPicPr>
          <p:cNvPr id="7175" name="図 2">
            <a:extLst>
              <a:ext uri="{FF2B5EF4-FFF2-40B4-BE49-F238E27FC236}">
                <a16:creationId xmlns:a16="http://schemas.microsoft.com/office/drawing/2014/main" id="{48F0CA40-775F-C806-75B1-D9B840C209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138" y="2076450"/>
            <a:ext cx="1284288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07678D7-5AE1-09E0-8076-47DA3723B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725" y="2054225"/>
            <a:ext cx="8642350" cy="2286000"/>
          </a:xfrm>
        </p:spPr>
        <p:txBody>
          <a:bodyPr/>
          <a:lstStyle/>
          <a:p>
            <a:pPr eaLnBrk="1" hangingPunct="1"/>
            <a:r>
              <a:rPr lang="en-US" altLang="ja-JP">
                <a:ea typeface="ＭＳ Ｐゴシック" panose="020B0600070205080204" pitchFamily="50" charset="-128"/>
              </a:rPr>
              <a:t>Japanese Society of </a:t>
            </a:r>
            <a:br>
              <a:rPr lang="en-US" altLang="ja-JP">
                <a:ea typeface="ＭＳ Ｐゴシック" panose="020B0600070205080204" pitchFamily="50" charset="-128"/>
              </a:rPr>
            </a:br>
            <a:r>
              <a:rPr lang="en-US" altLang="ja-JP">
                <a:ea typeface="ＭＳ Ｐゴシック" panose="020B0600070205080204" pitchFamily="50" charset="-128"/>
              </a:rPr>
              <a:t>Congenital Interventional Cardiology</a:t>
            </a:r>
            <a:br>
              <a:rPr lang="en-US" altLang="ja-JP" sz="4800" b="1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en-US" altLang="ja-JP" sz="4800">
                <a:ea typeface="ＭＳ Ｐゴシック" panose="020B0600070205080204" pitchFamily="50" charset="-128"/>
              </a:rPr>
              <a:t>COI Disclosure</a:t>
            </a:r>
            <a:br>
              <a:rPr lang="en-US" altLang="ja-JP" sz="4000" b="1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en-US" altLang="ja-JP" sz="2400" i="1">
                <a:ea typeface="ＭＳ Ｐゴシック" panose="020B0600070205080204" pitchFamily="50" charset="-128"/>
              </a:rPr>
              <a:t> Names of All Authors :</a:t>
            </a:r>
            <a:br>
              <a:rPr lang="ja-JP" altLang="en-US" sz="2400">
                <a:ea typeface="ＭＳ Ｐゴシック" panose="020B0600070205080204" pitchFamily="50" charset="-128"/>
              </a:rPr>
            </a:br>
            <a:endParaRPr lang="en-US" altLang="ja-JP" sz="2400" b="1" i="1">
              <a:ea typeface="ＭＳ Ｐゴシック" panose="020B0600070205080204" pitchFamily="50" charset="-128"/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58E766D-0587-07F5-57E1-A8ED1FF11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9463" y="4454525"/>
            <a:ext cx="8169275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800" b="1">
                <a:ea typeface="ＭＳ Ｐゴシック" panose="020B0600070205080204" pitchFamily="50" charset="-128"/>
              </a:rPr>
              <a:t>The authors have no financial conflicts of interest to disclose concerning the presentation during past three years.</a:t>
            </a:r>
            <a:endParaRPr lang="ja-JP" altLang="en-US" sz="2800" b="1"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9220" name="正方形/長方形 3">
            <a:extLst>
              <a:ext uri="{FF2B5EF4-FFF2-40B4-BE49-F238E27FC236}">
                <a16:creationId xmlns:a16="http://schemas.microsoft.com/office/drawing/2014/main" id="{EA55D922-53C8-15A5-5991-A7007D5BA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6600" y="415925"/>
            <a:ext cx="8194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800" b="1">
                <a:latin typeface="Times New Roman" panose="02020603050405020304" pitchFamily="18" charset="0"/>
              </a:rPr>
              <a:t>　</a:t>
            </a:r>
            <a:r>
              <a:rPr lang="en-US" altLang="ja-JP" sz="1800" b="1">
                <a:latin typeface="Times New Roman" panose="02020603050405020304" pitchFamily="18" charset="0"/>
              </a:rPr>
              <a:t>Form 1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Times New Roman" panose="02020603050405020304" pitchFamily="18" charset="0"/>
              </a:rPr>
              <a:t>A sample slide for an oral or poster presentation to disclose COI status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Times New Roman" panose="02020603050405020304" pitchFamily="18" charset="0"/>
              </a:rPr>
              <a:t>, when no conflicts of interest to disclose exist </a:t>
            </a:r>
          </a:p>
        </p:txBody>
      </p:sp>
      <p:sp>
        <p:nvSpPr>
          <p:cNvPr id="9221" name="正方形/長方形 4">
            <a:extLst>
              <a:ext uri="{FF2B5EF4-FFF2-40B4-BE49-F238E27FC236}">
                <a16:creationId xmlns:a16="http://schemas.microsoft.com/office/drawing/2014/main" id="{23E0C697-AAB1-30A5-9B9D-02E91D9F5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1468438"/>
            <a:ext cx="8642350" cy="4586287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pic>
        <p:nvPicPr>
          <p:cNvPr id="9222" name="図 1">
            <a:extLst>
              <a:ext uri="{FF2B5EF4-FFF2-40B4-BE49-F238E27FC236}">
                <a16:creationId xmlns:a16="http://schemas.microsoft.com/office/drawing/2014/main" id="{D4BEBB06-1890-C7BD-BF65-EF001DDEE2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75" y="3197225"/>
            <a:ext cx="1463675" cy="139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C4BD7F8-ADEC-3C95-2F36-61DD81D1D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550" y="1146175"/>
            <a:ext cx="8978900" cy="2071688"/>
          </a:xfrm>
        </p:spPr>
        <p:txBody>
          <a:bodyPr/>
          <a:lstStyle/>
          <a:p>
            <a:pPr eaLnBrk="1" hangingPunct="1"/>
            <a:r>
              <a:rPr lang="en-US" altLang="ja-JP">
                <a:ea typeface="ＭＳ Ｐゴシック" panose="020B0600070205080204" pitchFamily="50" charset="-128"/>
              </a:rPr>
              <a:t> Japanese Society of </a:t>
            </a:r>
            <a:br>
              <a:rPr lang="en-US" altLang="ja-JP">
                <a:ea typeface="ＭＳ Ｐゴシック" panose="020B0600070205080204" pitchFamily="50" charset="-128"/>
              </a:rPr>
            </a:br>
            <a:r>
              <a:rPr lang="en-US" altLang="ja-JP">
                <a:ea typeface="ＭＳ Ｐゴシック" panose="020B0600070205080204" pitchFamily="50" charset="-128"/>
              </a:rPr>
              <a:t>Congenital Interventional Cardiology</a:t>
            </a:r>
            <a:br>
              <a:rPr lang="en-US" altLang="ja-JP" b="1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en-US" altLang="ja-JP">
                <a:ea typeface="ＭＳ Ｐゴシック" panose="020B0600070205080204" pitchFamily="50" charset="-128"/>
              </a:rPr>
              <a:t>COI Disclosure</a:t>
            </a:r>
            <a:r>
              <a:rPr lang="ja-JP" altLang="en-US" sz="1400" b="1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>
                <a:ea typeface="ＭＳ Ｐゴシック" panose="020B0600070205080204" pitchFamily="50" charset="-128"/>
              </a:rPr>
            </a:br>
            <a:r>
              <a:rPr lang="en-US" altLang="ja-JP" sz="2000" i="1">
                <a:ea typeface="ＭＳ Ｐゴシック" panose="020B0600070205080204" pitchFamily="50" charset="-128"/>
              </a:rPr>
              <a:t>Names of All Authors :</a:t>
            </a:r>
            <a:br>
              <a:rPr lang="ja-JP" altLang="en-US" sz="2000">
                <a:ea typeface="ＭＳ Ｐゴシック" panose="020B0600070205080204" pitchFamily="50" charset="-128"/>
              </a:rPr>
            </a:br>
            <a:endParaRPr lang="en-US" altLang="ja-JP" sz="2000" b="1" i="1">
              <a:ea typeface="ＭＳ Ｐゴシック" panose="020B0600070205080204" pitchFamily="50" charset="-128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1C26797-7283-EB30-EB9A-D1CC08CA4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9913" y="4040188"/>
            <a:ext cx="8358187" cy="2738437"/>
          </a:xfrm>
        </p:spPr>
        <p:txBody>
          <a:bodyPr/>
          <a:lstStyle/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endParaRPr lang="ja-JP" altLang="en-US" sz="2200" b="1"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ja-JP" altLang="en-US" sz="2600" b="1">
                <a:latin typeface="Arial" panose="020B0604020202020204" pitchFamily="34" charset="0"/>
                <a:ea typeface="ＭＳ Ｐゴシック" panose="020B0600070205080204" pitchFamily="50" charset="-128"/>
              </a:rPr>
              <a:t>　 </a:t>
            </a:r>
            <a:r>
              <a:rPr lang="ja-JP" altLang="en-US" sz="1900" b="1">
                <a:latin typeface="Arial" panose="020B0604020202020204" pitchFamily="34" charset="0"/>
                <a:ea typeface="ＭＳ Ｐゴシック" panose="020B0600070205080204" pitchFamily="50" charset="-128"/>
              </a:rPr>
              <a:t>①</a:t>
            </a:r>
            <a:r>
              <a:rPr lang="en-US" altLang="ja-JP" sz="1900" b="1">
                <a:ea typeface="ＭＳ Ｐゴシック" panose="020B0600070205080204" pitchFamily="50" charset="-128"/>
              </a:rPr>
              <a:t>Consultation fees:</a:t>
            </a:r>
            <a:r>
              <a:rPr lang="ja-JP" altLang="en-US" sz="1900" b="1">
                <a:ea typeface="ＭＳ Ｐゴシック" panose="020B0600070205080204" pitchFamily="50" charset="-128"/>
              </a:rPr>
              <a:t>　　　　　</a:t>
            </a:r>
            <a:r>
              <a:rPr lang="en-US" altLang="ja-JP" sz="1900" b="1">
                <a:ea typeface="ＭＳ Ｐゴシック" panose="020B0600070205080204" pitchFamily="50" charset="-128"/>
              </a:rPr>
              <a:t>	none</a:t>
            </a:r>
            <a:r>
              <a:rPr lang="ja-JP" altLang="en-US" sz="1900" b="1">
                <a:ea typeface="ＭＳ Ｐゴシック" panose="020B0600070205080204" pitchFamily="50" charset="-128"/>
              </a:rPr>
              <a:t>　　　　　</a:t>
            </a:r>
          </a:p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ja-JP" altLang="en-US" sz="1900" b="1">
                <a:latin typeface="Arial" panose="020B0604020202020204" pitchFamily="34" charset="0"/>
                <a:ea typeface="ＭＳ Ｐゴシック" panose="020B0600070205080204" pitchFamily="50" charset="-128"/>
              </a:rPr>
              <a:t>　　②</a:t>
            </a:r>
            <a:r>
              <a:rPr lang="en-US" altLang="ja-JP" sz="1900" b="1">
                <a:ea typeface="ＭＳ Ｐゴシック" panose="020B0600070205080204" pitchFamily="50" charset="-128"/>
              </a:rPr>
              <a:t>Stock ownership/profit:</a:t>
            </a:r>
            <a:r>
              <a:rPr lang="ja-JP" altLang="en-US" sz="1900" b="1">
                <a:ea typeface="ＭＳ Ｐゴシック" panose="020B0600070205080204" pitchFamily="50" charset="-128"/>
              </a:rPr>
              <a:t>　</a:t>
            </a:r>
            <a:r>
              <a:rPr lang="en-US" altLang="ja-JP" sz="1900" b="1">
                <a:ea typeface="ＭＳ Ｐゴシック" panose="020B0600070205080204" pitchFamily="50" charset="-128"/>
              </a:rPr>
              <a:t>	none</a:t>
            </a:r>
            <a:endParaRPr lang="en-US" altLang="ja-JP" sz="19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900" b="1">
                <a:latin typeface="Arial" panose="020B0604020202020204" pitchFamily="34" charset="0"/>
                <a:ea typeface="ＭＳ Ｐゴシック" panose="020B0600070205080204" pitchFamily="50" charset="-128"/>
              </a:rPr>
              <a:t>　　③</a:t>
            </a:r>
            <a:r>
              <a:rPr lang="en-US" altLang="ja-JP" sz="1900" b="1">
                <a:ea typeface="ＭＳ Ｐゴシック" panose="020B0600070205080204" pitchFamily="50" charset="-128"/>
              </a:rPr>
              <a:t>Patent fees:</a:t>
            </a:r>
            <a:r>
              <a:rPr lang="ja-JP" altLang="en-US" sz="1900" b="1">
                <a:ea typeface="ＭＳ Ｐゴシック" panose="020B0600070205080204" pitchFamily="50" charset="-128"/>
              </a:rPr>
              <a:t>　　　　　　　　       </a:t>
            </a:r>
            <a:r>
              <a:rPr lang="en-US" altLang="ja-JP" sz="1900" b="1">
                <a:ea typeface="ＭＳ Ｐゴシック" panose="020B0600070205080204" pitchFamily="50" charset="-128"/>
              </a:rPr>
              <a:t>	none</a:t>
            </a:r>
            <a:endParaRPr lang="en-US" altLang="ja-JP" sz="19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900" b="1">
                <a:latin typeface="Arial" panose="020B0604020202020204" pitchFamily="34" charset="0"/>
                <a:ea typeface="ＭＳ Ｐゴシック" panose="020B0600070205080204" pitchFamily="50" charset="-128"/>
              </a:rPr>
              <a:t>　　④</a:t>
            </a:r>
            <a:r>
              <a:rPr lang="en-US" altLang="ja-JP" sz="1900" b="1">
                <a:ea typeface="ＭＳ Ｐゴシック" panose="020B0600070205080204" pitchFamily="50" charset="-128"/>
              </a:rPr>
              <a:t>Remuneration for lecture:	none</a:t>
            </a:r>
            <a:endParaRPr lang="en-US" altLang="ja-JP" sz="19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900" b="1">
                <a:latin typeface="Arial" panose="020B0604020202020204" pitchFamily="34" charset="0"/>
                <a:ea typeface="ＭＳ Ｐゴシック" panose="020B0600070205080204" pitchFamily="50" charset="-128"/>
              </a:rPr>
              <a:t>　　⑤</a:t>
            </a:r>
            <a:r>
              <a:rPr lang="en-US" altLang="ja-JP" sz="1900" b="1">
                <a:ea typeface="ＭＳ Ｐゴシック" panose="020B0600070205080204" pitchFamily="50" charset="-128"/>
              </a:rPr>
              <a:t>Manuscript fees:</a:t>
            </a:r>
            <a:r>
              <a:rPr lang="ja-JP" altLang="en-US" sz="1900" b="1">
                <a:ea typeface="ＭＳ Ｐゴシック" panose="020B0600070205080204" pitchFamily="50" charset="-128"/>
              </a:rPr>
              <a:t>　　　</a:t>
            </a:r>
            <a:r>
              <a:rPr lang="en-US" altLang="ja-JP" sz="1900" b="1">
                <a:ea typeface="ＭＳ Ｐゴシック" panose="020B0600070205080204" pitchFamily="50" charset="-128"/>
              </a:rPr>
              <a:t>		</a:t>
            </a:r>
            <a:r>
              <a:rPr lang="ja-JP" altLang="en-US" sz="1900" b="1">
                <a:ea typeface="ＭＳ Ｐゴシック" panose="020B0600070205080204" pitchFamily="50" charset="-128"/>
              </a:rPr>
              <a:t>○○</a:t>
            </a:r>
            <a:r>
              <a:rPr lang="en-US" altLang="ja-JP" sz="1900" b="1">
                <a:ea typeface="ＭＳ Ｐゴシック" panose="020B0600070205080204" pitchFamily="50" charset="-128"/>
              </a:rPr>
              <a:t>pharmaceutical company</a:t>
            </a:r>
            <a:endParaRPr lang="en-US" altLang="ja-JP" sz="19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ja-JP" altLang="en-US" sz="1900" b="1">
                <a:latin typeface="Arial" panose="020B0604020202020204" pitchFamily="34" charset="0"/>
                <a:ea typeface="ＭＳ Ｐゴシック" panose="020B0600070205080204" pitchFamily="50" charset="-128"/>
              </a:rPr>
              <a:t>　　⑥</a:t>
            </a:r>
            <a:r>
              <a:rPr lang="en-US" altLang="ja-JP" sz="1900" b="1">
                <a:ea typeface="ＭＳ Ｐゴシック" panose="020B0600070205080204" pitchFamily="50" charset="-128"/>
              </a:rPr>
              <a:t>Trust research/joint research funds:</a:t>
            </a:r>
            <a:r>
              <a:rPr lang="ja-JP" altLang="en-US" sz="1900" b="1">
                <a:ea typeface="ＭＳ Ｐゴシック" panose="020B0600070205080204" pitchFamily="50" charset="-128"/>
              </a:rPr>
              <a:t> ○○</a:t>
            </a:r>
            <a:r>
              <a:rPr lang="en-US" altLang="ja-JP" sz="1900" b="1">
                <a:ea typeface="ＭＳ Ｐゴシック" panose="020B0600070205080204" pitchFamily="50" charset="-128"/>
              </a:rPr>
              <a:t>pharmaceutical company</a:t>
            </a:r>
            <a:endParaRPr lang="ja-JP" altLang="en-US" sz="1900" b="1"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900" b="1">
                <a:latin typeface="Arial" panose="020B0604020202020204" pitchFamily="34" charset="0"/>
                <a:ea typeface="ＭＳ Ｐゴシック" panose="020B0600070205080204" pitchFamily="50" charset="-128"/>
              </a:rPr>
              <a:t>　　⑦</a:t>
            </a:r>
            <a:r>
              <a:rPr lang="en-US" altLang="ja-JP" sz="1900" b="1">
                <a:ea typeface="ＭＳ Ｐゴシック" panose="020B0600070205080204" pitchFamily="50" charset="-128"/>
              </a:rPr>
              <a:t>Scholarship fund:</a:t>
            </a:r>
            <a:r>
              <a:rPr lang="ja-JP" altLang="en-US" sz="1900" b="1">
                <a:ea typeface="ＭＳ Ｐゴシック" panose="020B0600070205080204" pitchFamily="50" charset="-128"/>
              </a:rPr>
              <a:t>　</a:t>
            </a:r>
            <a:r>
              <a:rPr lang="en-US" altLang="ja-JP" sz="1900" b="1">
                <a:ea typeface="ＭＳ Ｐゴシック" panose="020B0600070205080204" pitchFamily="50" charset="-128"/>
              </a:rPr>
              <a:t>		</a:t>
            </a:r>
            <a:r>
              <a:rPr lang="ja-JP" altLang="en-US" sz="1900" b="1">
                <a:ea typeface="ＭＳ Ｐゴシック" panose="020B0600070205080204" pitchFamily="50" charset="-128"/>
              </a:rPr>
              <a:t>○○</a:t>
            </a:r>
            <a:r>
              <a:rPr lang="en-US" altLang="ja-JP" sz="1900" b="1">
                <a:ea typeface="ＭＳ Ｐゴシック" panose="020B0600070205080204" pitchFamily="50" charset="-128"/>
              </a:rPr>
              <a:t>pharmaceutical company</a:t>
            </a:r>
            <a:endParaRPr lang="en-US" altLang="ja-JP" sz="19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ja-JP" altLang="en-US" sz="1900" b="1">
                <a:latin typeface="Arial" panose="020B0604020202020204" pitchFamily="34" charset="0"/>
                <a:ea typeface="ＭＳ Ｐゴシック" panose="020B0600070205080204" pitchFamily="50" charset="-128"/>
              </a:rPr>
              <a:t>　　⑧</a:t>
            </a:r>
            <a:r>
              <a:rPr lang="en-US" altLang="ja-JP" sz="1900" b="1">
                <a:ea typeface="ＭＳ Ｐゴシック" panose="020B0600070205080204" pitchFamily="50" charset="-128"/>
              </a:rPr>
              <a:t>Affiliation with Endowed Department:	yes</a:t>
            </a:r>
            <a:r>
              <a:rPr lang="ja-JP" altLang="en-US" sz="1900" b="1">
                <a:ea typeface="ＭＳ Ｐゴシック" panose="020B0600070205080204" pitchFamily="50" charset="-128"/>
              </a:rPr>
              <a:t>（○○</a:t>
            </a:r>
            <a:r>
              <a:rPr lang="en-US" altLang="ja-JP" sz="1900" b="1">
                <a:ea typeface="ＭＳ Ｐゴシック" panose="020B0600070205080204" pitchFamily="50" charset="-128"/>
              </a:rPr>
              <a:t>pharmaceuticals</a:t>
            </a:r>
            <a:r>
              <a:rPr lang="ja-JP" altLang="en-US" sz="1900" b="1">
                <a:ea typeface="ＭＳ Ｐゴシック" panose="020B0600070205080204" pitchFamily="50" charset="-128"/>
              </a:rPr>
              <a:t>）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900" b="1">
                <a:latin typeface="Arial" panose="020B0604020202020204" pitchFamily="34" charset="0"/>
                <a:ea typeface="ＭＳ Ｐゴシック" panose="020B0600070205080204" pitchFamily="50" charset="-128"/>
              </a:rPr>
              <a:t>　　⑨</a:t>
            </a:r>
            <a:r>
              <a:rPr lang="en-US" altLang="ja-JP" sz="1900" b="1">
                <a:ea typeface="ＭＳ Ｐゴシック" panose="020B0600070205080204" pitchFamily="50" charset="-128"/>
              </a:rPr>
              <a:t>Other remuneration such as gifts:	none</a:t>
            </a:r>
            <a:endParaRPr lang="en-US" altLang="ja-JP" sz="19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sz="1900" b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11268" name="正方形/長方形 4">
            <a:extLst>
              <a:ext uri="{FF2B5EF4-FFF2-40B4-BE49-F238E27FC236}">
                <a16:creationId xmlns:a16="http://schemas.microsoft.com/office/drawing/2014/main" id="{B8E72873-6323-B4E1-9400-1387C9F65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225" y="58738"/>
            <a:ext cx="8704263" cy="6659562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sp>
        <p:nvSpPr>
          <p:cNvPr id="7" name="角丸四角形 6">
            <a:extLst>
              <a:ext uri="{FF2B5EF4-FFF2-40B4-BE49-F238E27FC236}">
                <a16:creationId xmlns:a16="http://schemas.microsoft.com/office/drawing/2014/main" id="{30A10112-7EFA-F27D-8C73-C52AEDB40F18}"/>
              </a:ext>
            </a:extLst>
          </p:cNvPr>
          <p:cNvSpPr/>
          <p:nvPr/>
        </p:nvSpPr>
        <p:spPr>
          <a:xfrm>
            <a:off x="6791325" y="4386263"/>
            <a:ext cx="3298825" cy="846137"/>
          </a:xfrm>
          <a:prstGeom prst="roundRect">
            <a:avLst/>
          </a:prstGeom>
          <a:solidFill>
            <a:srgbClr val="00FF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r>
              <a:rPr lang="en-US" altLang="ja-JP" sz="1600" dirty="0">
                <a:solidFill>
                  <a:srgbClr val="FF0000"/>
                </a:solidFill>
                <a:latin typeface="Calibri" panose="020F0502020204030204" pitchFamily="34" charset="0"/>
              </a:rPr>
              <a:t>If “yes”, give the name of company/ organization. There is no need to disclose the amount.</a:t>
            </a:r>
            <a:endParaRPr lang="ja-JP" altLang="en-US" sz="16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1270" name="正方形/長方形 7">
            <a:extLst>
              <a:ext uri="{FF2B5EF4-FFF2-40B4-BE49-F238E27FC236}">
                <a16:creationId xmlns:a16="http://schemas.microsoft.com/office/drawing/2014/main" id="{34941B5A-146F-6791-CFE6-82EB197E66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8" y="28575"/>
            <a:ext cx="83153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Times New Roman" panose="02020603050405020304" pitchFamily="18" charset="0"/>
              </a:rPr>
              <a:t>Form 1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Times New Roman" panose="02020603050405020304" pitchFamily="18" charset="0"/>
              </a:rPr>
              <a:t>A sample slide for an oral or poster presentation to disclose COI status, when conflicts of interest to disclose exist </a:t>
            </a:r>
          </a:p>
        </p:txBody>
      </p:sp>
      <p:sp>
        <p:nvSpPr>
          <p:cNvPr id="11271" name="Rectangle 3">
            <a:extLst>
              <a:ext uri="{FF2B5EF4-FFF2-40B4-BE49-F238E27FC236}">
                <a16:creationId xmlns:a16="http://schemas.microsoft.com/office/drawing/2014/main" id="{764F09A3-C698-9597-33D9-49FABBAA6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0075" y="2841625"/>
            <a:ext cx="8610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ja-JP" sz="2800" b="1">
                <a:solidFill>
                  <a:schemeClr val="bg1"/>
                </a:solidFill>
                <a:latin typeface="Arial" panose="020B0604020202020204" pitchFamily="34" charset="0"/>
              </a:rPr>
              <a:t>	</a:t>
            </a:r>
            <a:r>
              <a:rPr lang="en-US" altLang="ja-JP" sz="2800" b="1"/>
              <a:t>The author (</a:t>
            </a:r>
            <a:r>
              <a:rPr lang="ja-JP" altLang="en-US" sz="2800" b="1"/>
              <a:t>〇〇</a:t>
            </a:r>
            <a:r>
              <a:rPr lang="en-US" altLang="ja-JP" sz="2800" b="1"/>
              <a:t>) has the financial conflicts of interest to disclose concerning the presentation during past three years.</a:t>
            </a:r>
            <a:endParaRPr lang="ja-JP" altLang="en-US" sz="2800" b="1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rgbClr val="FFFF1F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1272" name="図 1">
            <a:extLst>
              <a:ext uri="{FF2B5EF4-FFF2-40B4-BE49-F238E27FC236}">
                <a16:creationId xmlns:a16="http://schemas.microsoft.com/office/drawing/2014/main" id="{DA15EE35-2C57-6279-D8B7-D291069453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013" y="2163763"/>
            <a:ext cx="1154112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722</TotalTime>
  <Words>499</Words>
  <Application>Microsoft Office PowerPoint</Application>
  <PresentationFormat>ワイド画面</PresentationFormat>
  <Paragraphs>44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Times New Roman</vt:lpstr>
      <vt:lpstr>ＭＳ Ｐゴシック</vt:lpstr>
      <vt:lpstr>Arial</vt:lpstr>
      <vt:lpstr>Calibri</vt:lpstr>
      <vt:lpstr>HGP創英角ｺﾞｼｯｸUB</vt:lpstr>
      <vt:lpstr>Office テーマ</vt:lpstr>
      <vt:lpstr>日本先天性心疾患インターベンション学会 ＣＯ Ｉ 開示 　 発表者名（全員の氏名を記載する）</vt:lpstr>
      <vt:lpstr>日本先天性心疾患インターベンション学会 ＣＯ Ｉ 開示 　 発表者名（全員の氏名を記載する）</vt:lpstr>
      <vt:lpstr>Japanese Society of  Congenital Interventional Cardiology COI Disclosure  Names of All Authors : </vt:lpstr>
      <vt:lpstr> Japanese Society of  Congenital Interventional Cardiology COI Disclosure　 Names of All Authors : 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忠朗 阿部</cp:lastModifiedBy>
  <cp:revision>120</cp:revision>
  <dcterms:created xsi:type="dcterms:W3CDTF">2000-09-04T17:39:07Z</dcterms:created>
  <dcterms:modified xsi:type="dcterms:W3CDTF">2025-07-19T11:45:48Z</dcterms:modified>
</cp:coreProperties>
</file>